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20"/>
  </p:notesMasterIdLst>
  <p:sldIdLst>
    <p:sldId id="260" r:id="rId2"/>
    <p:sldId id="261" r:id="rId3"/>
    <p:sldId id="262" r:id="rId4"/>
    <p:sldId id="265" r:id="rId5"/>
    <p:sldId id="266" r:id="rId6"/>
    <p:sldId id="264" r:id="rId7"/>
    <p:sldId id="263" r:id="rId8"/>
    <p:sldId id="256" r:id="rId9"/>
    <p:sldId id="257" r:id="rId10"/>
    <p:sldId id="258" r:id="rId11"/>
    <p:sldId id="259" r:id="rId12"/>
    <p:sldId id="269" r:id="rId13"/>
    <p:sldId id="270" r:id="rId14"/>
    <p:sldId id="271" r:id="rId15"/>
    <p:sldId id="272" r:id="rId16"/>
    <p:sldId id="275" r:id="rId17"/>
    <p:sldId id="274" r:id="rId18"/>
    <p:sldId id="273" r:id="rId19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4" autoAdjust="0"/>
  </p:normalViewPr>
  <p:slideViewPr>
    <p:cSldViewPr>
      <p:cViewPr>
        <p:scale>
          <a:sx n="100" d="100"/>
          <a:sy n="100" d="100"/>
        </p:scale>
        <p:origin x="-946" y="-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B94A7-342B-4B2D-A27C-25B1C5701BB5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19781-6870-4F3E-B2AE-7473505406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192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7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335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55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01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591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76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16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187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44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06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70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4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68548"/>
            <a:ext cx="10195266" cy="13590940"/>
          </a:xfrm>
          <a:prstGeom prst="rect">
            <a:avLst/>
          </a:prstGeom>
          <a:effectLst>
            <a:outerShdw sx="1000" sy="1000" algn="ctr" rotWithShape="0">
              <a:schemeClr val="bg1"/>
            </a:outerShdw>
          </a:effectLst>
        </p:spPr>
      </p:pic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8998"/>
            <a:ext cx="2232248" cy="972249"/>
          </a:xfr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68796"/>
            <a:ext cx="3347864" cy="899964"/>
          </a:xfrm>
          <a:prstGeom prst="rect">
            <a:avLst/>
          </a:prstGeom>
        </p:spPr>
      </p:pic>
      <p:sp>
        <p:nvSpPr>
          <p:cNvPr id="12" name="Titolo 1"/>
          <p:cNvSpPr txBox="1">
            <a:spLocks/>
          </p:cNvSpPr>
          <p:nvPr/>
        </p:nvSpPr>
        <p:spPr>
          <a:xfrm>
            <a:off x="0" y="1268760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Algerian" panose="04020705040A02060702" pitchFamily="82" charset="0"/>
              </a:rPr>
              <a:t>ACCESS WAY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0" y="4284780"/>
            <a:ext cx="9069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Componenti del nostro gruppo di lavoro:</a:t>
            </a:r>
          </a:p>
          <a:p>
            <a:r>
              <a:rPr lang="it-IT" dirty="0"/>
              <a:t>Alessandro Pio Casto</a:t>
            </a:r>
          </a:p>
          <a:p>
            <a:pPr lvl="8"/>
            <a:r>
              <a:rPr lang="it-IT" dirty="0"/>
              <a:t>Dario Esposito</a:t>
            </a:r>
            <a:br>
              <a:rPr lang="it-IT" dirty="0"/>
            </a:br>
            <a:r>
              <a:rPr lang="it-IT" dirty="0"/>
              <a:t>				Mauro Lavigna</a:t>
            </a:r>
          </a:p>
        </p:txBody>
      </p:sp>
    </p:spTree>
    <p:extLst>
      <p:ext uri="{BB962C8B-B14F-4D97-AF65-F5344CB8AC3E}">
        <p14:creationId xmlns:p14="http://schemas.microsoft.com/office/powerpoint/2010/main" val="3516429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di sequenza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59" y="1288752"/>
            <a:ext cx="6798282" cy="4525963"/>
          </a:xfrm>
        </p:spPr>
      </p:pic>
      <p:sp>
        <p:nvSpPr>
          <p:cNvPr id="5" name="CasellaDiTesto 4"/>
          <p:cNvSpPr txBox="1"/>
          <p:nvPr/>
        </p:nvSpPr>
        <p:spPr>
          <a:xfrm>
            <a:off x="0" y="583662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Il diagramma mostra la comunicazione tra l’utente, sistema, api e il database durante il processo di login e di esecuzione dell’interfaccia fornita </a:t>
            </a:r>
            <a:r>
              <a:rPr lang="it-IT" sz="2000" dirty="0" err="1"/>
              <a:t>dall’api</a:t>
            </a:r>
            <a:r>
              <a:rPr lang="it-IT" sz="2000" dirty="0"/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2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delle classi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55982"/>
            <a:ext cx="7075517" cy="4887013"/>
          </a:xfrm>
        </p:spPr>
      </p:pic>
      <p:sp>
        <p:nvSpPr>
          <p:cNvPr id="5" name="CasellaDiTesto 4"/>
          <p:cNvSpPr txBox="1"/>
          <p:nvPr/>
        </p:nvSpPr>
        <p:spPr>
          <a:xfrm>
            <a:off x="7911" y="5842995"/>
            <a:ext cx="914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diagramma delle classi rappresenta la struttura del sistema, evidenziando le principali entità e i servizi utilizzati per la gestione degli utenti e dei punti di interesse accessibili.</a:t>
            </a:r>
            <a:br>
              <a:rPr lang="it-IT" dirty="0"/>
            </a:br>
            <a:r>
              <a:rPr lang="it-IT" dirty="0"/>
              <a:t>Evidenzia l’interazione tra gestione utenti, servizi di rete e dati </a:t>
            </a:r>
            <a:r>
              <a:rPr lang="it-IT" dirty="0" err="1"/>
              <a:t>Overpass</a:t>
            </a:r>
            <a:r>
              <a:rPr lang="it-IT" dirty="0"/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8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xmlns="" id="{869EE069-892F-643E-251A-0E4394D2B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xmlns="" id="{08F2551C-7A94-A405-C021-310976A4C1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xmlns="" id="{BAC69ADA-C5CE-7A00-9ADE-A3CCC09057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41" y="2157425"/>
            <a:ext cx="1948223" cy="18602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02" y="3933055"/>
            <a:ext cx="3515590" cy="2662127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3131840" y="2348880"/>
            <a:ext cx="5760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la grossa fetta di </a:t>
            </a:r>
            <a:r>
              <a:rPr lang="it-IT" dirty="0" err="1"/>
              <a:t>app</a:t>
            </a:r>
            <a:r>
              <a:rPr lang="it-IT" dirty="0"/>
              <a:t> scaricate su Google </a:t>
            </a:r>
            <a:r>
              <a:rPr lang="it-IT" dirty="0" err="1"/>
              <a:t>playstore</a:t>
            </a:r>
            <a:r>
              <a:rPr lang="it-IT" dirty="0"/>
              <a:t>, l'</a:t>
            </a:r>
            <a:r>
              <a:rPr lang="it-IT" dirty="0" err="1"/>
              <a:t>app</a:t>
            </a:r>
            <a:r>
              <a:rPr lang="it-IT" dirty="0"/>
              <a:t> </a:t>
            </a:r>
            <a:r>
              <a:rPr lang="it-IT" dirty="0" err="1" smtClean="0"/>
              <a:t>android</a:t>
            </a:r>
            <a:r>
              <a:rPr lang="it-IT" dirty="0" smtClean="0"/>
              <a:t> </a:t>
            </a:r>
            <a:r>
              <a:rPr lang="it-IT" dirty="0"/>
              <a:t>potrebbe raggiungere molta più utenza, soprattutto </a:t>
            </a:r>
            <a:r>
              <a:rPr lang="it-IT" dirty="0" smtClean="0"/>
              <a:t>se l'</a:t>
            </a:r>
            <a:r>
              <a:rPr lang="it-IT" dirty="0" err="1" smtClean="0"/>
              <a:t>app</a:t>
            </a:r>
            <a:r>
              <a:rPr lang="it-IT" dirty="0" smtClean="0"/>
              <a:t> </a:t>
            </a:r>
            <a:r>
              <a:rPr lang="it-IT" dirty="0"/>
              <a:t>ha un design accattivante e leggibile.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Il layout dell’interfaccia lo abbiamo realizzato utilizzando il </a:t>
            </a:r>
            <a:r>
              <a:rPr lang="it-IT" dirty="0" err="1" smtClean="0"/>
              <a:t>framework</a:t>
            </a:r>
            <a:r>
              <a:rPr lang="it-IT" dirty="0" smtClean="0"/>
              <a:t> di </a:t>
            </a:r>
            <a:r>
              <a:rPr lang="it-IT" dirty="0" err="1" smtClean="0"/>
              <a:t>Jetpack</a:t>
            </a:r>
            <a:r>
              <a:rPr lang="it-IT" dirty="0" smtClean="0"/>
              <a:t> Compose.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405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8C4C563-96A1-E1C8-A9AC-898D0C92E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xmlns="" id="{6072B303-C1C5-34D1-35F1-4D7D8324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52" y="1268760"/>
            <a:ext cx="1995486" cy="401914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xmlns="" id="{80A37709-CED2-E83B-3134-C82BE139A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xmlns="" id="{96E8B2E5-1E6B-CF03-D6F6-1E9ED0169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663878" y="899428"/>
            <a:ext cx="179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All’avvio dell’</a:t>
            </a:r>
            <a:r>
              <a:rPr lang="it-IT" dirty="0" err="1"/>
              <a:t>app</a:t>
            </a:r>
            <a:r>
              <a:rPr lang="it-IT" dirty="0"/>
              <a:t>: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2627784" y="1917184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L’utente può scegliere se creare l’account e </a:t>
            </a:r>
          </a:p>
          <a:p>
            <a:r>
              <a:rPr lang="it-IT" dirty="0"/>
              <a:t>fare l’accesso o utilizzare la piattaforma come ospite</a:t>
            </a:r>
          </a:p>
        </p:txBody>
      </p:sp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627784" y="3717032"/>
            <a:ext cx="453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 motivo per iscriversi invece di accedere come </a:t>
            </a:r>
            <a:r>
              <a:rPr lang="it-IT" dirty="0" smtClean="0"/>
              <a:t>ospite </a:t>
            </a:r>
            <a:r>
              <a:rPr lang="it-IT" dirty="0"/>
              <a:t>potrebbe </a:t>
            </a:r>
            <a:r>
              <a:rPr lang="it-IT" dirty="0" smtClean="0"/>
              <a:t>essere </a:t>
            </a:r>
            <a:r>
              <a:rPr lang="it-IT" dirty="0"/>
              <a:t>quello di poter salvare percorsi preferiti ricorrenti.</a:t>
            </a:r>
          </a:p>
        </p:txBody>
      </p:sp>
    </p:spTree>
    <p:extLst>
      <p:ext uri="{BB962C8B-B14F-4D97-AF65-F5344CB8AC3E}">
        <p14:creationId xmlns:p14="http://schemas.microsoft.com/office/powerpoint/2010/main" val="203624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6109F67-523C-52D3-2481-3100002C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xmlns="" id="{62C56BD9-0755-13D6-84EB-E0DE091CC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xmlns="" id="{303B7717-9D00-2F4E-8BD9-695299C1C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xmlns="" id="{D610CA02-38AF-7741-1A44-83D8233EC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2" y="1143751"/>
            <a:ext cx="1995488" cy="401914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131840" y="1628800"/>
            <a:ext cx="522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schermata di accesso nel caso in cui l’utente presenta l’account già registrato</a:t>
            </a:r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68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4AE1F1-2DC2-B366-535D-D56408C54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xmlns="" id="{3FCFC5CE-90F7-415C-25FC-43D801B64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xmlns="" id="{ADED8C60-98F7-2F8E-BAD3-636C34D03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0" y="1125846"/>
            <a:ext cx="1995490" cy="4019142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xmlns="" id="{AAE72C28-F84E-A0D9-99B4-636EFE20BC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987824" y="1412776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schermata che permette all’utente di </a:t>
            </a:r>
            <a:r>
              <a:rPr lang="it-IT" dirty="0" smtClean="0"/>
              <a:t>registrare il proprio account.</a:t>
            </a:r>
            <a:endParaRPr lang="it-IT" dirty="0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453184" y="0"/>
            <a:ext cx="8229600" cy="1143000"/>
          </a:xfrm>
        </p:spPr>
        <p:txBody>
          <a:bodyPr/>
          <a:lstStyle/>
          <a:p>
            <a:r>
              <a:rPr lang="it-IT" dirty="0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789040"/>
            <a:ext cx="5796136" cy="582237"/>
          </a:xfrm>
          <a:prstGeom prst="rect">
            <a:avLst/>
          </a:prstGeom>
        </p:spPr>
      </p:pic>
      <p:sp>
        <p:nvSpPr>
          <p:cNvPr id="3" name="Freccia in su 2"/>
          <p:cNvSpPr/>
          <p:nvPr/>
        </p:nvSpPr>
        <p:spPr>
          <a:xfrm>
            <a:off x="5800326" y="4538824"/>
            <a:ext cx="152396" cy="9064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3091265" y="5445224"/>
            <a:ext cx="57229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Questa è una parte del codice </a:t>
            </a:r>
            <a:r>
              <a:rPr lang="it-IT" dirty="0" err="1" smtClean="0"/>
              <a:t>php</a:t>
            </a:r>
            <a:r>
              <a:rPr lang="it-IT" dirty="0" smtClean="0"/>
              <a:t> che viene eseguita per </a:t>
            </a:r>
          </a:p>
          <a:p>
            <a:r>
              <a:rPr lang="it-IT" dirty="0" smtClean="0"/>
              <a:t>Garantire la riservatezza dell’utente una volta registrato, in </a:t>
            </a:r>
          </a:p>
          <a:p>
            <a:r>
              <a:rPr lang="it-IT" dirty="0" smtClean="0"/>
              <a:t>Quanto la password una volta inserita viene crittografata e </a:t>
            </a:r>
          </a:p>
          <a:p>
            <a:r>
              <a:rPr lang="it-IT" dirty="0" smtClean="0"/>
              <a:t>Successivamente inserita nel database.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0537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1584176" cy="3312367"/>
          </a:xfr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436808" y="0"/>
            <a:ext cx="8229600" cy="1143000"/>
          </a:xfrm>
        </p:spPr>
        <p:txBody>
          <a:bodyPr/>
          <a:lstStyle/>
          <a:p>
            <a:r>
              <a:rPr lang="it-IT" dirty="0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420888"/>
            <a:ext cx="1453727" cy="3250252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3203848" y="1340768"/>
            <a:ext cx="38740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Permette all’utente di verificare se ha </a:t>
            </a:r>
          </a:p>
          <a:p>
            <a:r>
              <a:rPr lang="it-IT" dirty="0" smtClean="0"/>
              <a:t>effettuato l’accesso con il suo l’account </a:t>
            </a:r>
          </a:p>
          <a:p>
            <a:r>
              <a:rPr lang="it-IT" dirty="0" smtClean="0"/>
              <a:t>o meno.</a:t>
            </a:r>
            <a:endParaRPr lang="it-IT" dirty="0"/>
          </a:p>
        </p:txBody>
      </p:sp>
      <p:sp>
        <p:nvSpPr>
          <p:cNvPr id="9" name="Freccia a sinistra 8"/>
          <p:cNvSpPr/>
          <p:nvPr/>
        </p:nvSpPr>
        <p:spPr>
          <a:xfrm>
            <a:off x="2555776" y="1658417"/>
            <a:ext cx="648072" cy="144016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2555776" y="3345944"/>
            <a:ext cx="3802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Consente all’utente di visualizzare i luoghi vicini e di notare quale attività </a:t>
            </a:r>
          </a:p>
          <a:p>
            <a:r>
              <a:rPr lang="it-IT" dirty="0"/>
              <a:t>f</a:t>
            </a:r>
            <a:r>
              <a:rPr lang="it-IT" dirty="0" smtClean="0"/>
              <a:t>ornisce anche l’accessibilità a persone</a:t>
            </a:r>
          </a:p>
          <a:p>
            <a:r>
              <a:rPr lang="it-IT" dirty="0"/>
              <a:t>c</a:t>
            </a:r>
            <a:r>
              <a:rPr lang="it-IT" dirty="0" smtClean="0"/>
              <a:t>on mobilità ridotta.</a:t>
            </a:r>
          </a:p>
        </p:txBody>
      </p:sp>
      <p:sp>
        <p:nvSpPr>
          <p:cNvPr id="12" name="Freccia a sinistra 11"/>
          <p:cNvSpPr/>
          <p:nvPr/>
        </p:nvSpPr>
        <p:spPr>
          <a:xfrm rot="10800000">
            <a:off x="6429237" y="3802092"/>
            <a:ext cx="648072" cy="144016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84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52" y="1196752"/>
            <a:ext cx="2024307" cy="4525963"/>
          </a:xfr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395536" y="9188"/>
            <a:ext cx="8229600" cy="1143000"/>
          </a:xfrm>
        </p:spPr>
        <p:txBody>
          <a:bodyPr/>
          <a:lstStyle/>
          <a:p>
            <a:r>
              <a:rPr lang="it-IT" dirty="0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7" name="Segnaposto contenuto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124744"/>
            <a:ext cx="202430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395536" y="1568"/>
            <a:ext cx="8229600" cy="1143000"/>
          </a:xfrm>
        </p:spPr>
        <p:txBody>
          <a:bodyPr/>
          <a:lstStyle/>
          <a:p>
            <a:r>
              <a:rPr lang="it-IT" dirty="0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2024307" cy="4525963"/>
          </a:xfrm>
        </p:spPr>
      </p:pic>
    </p:spTree>
    <p:extLst>
      <p:ext uri="{BB962C8B-B14F-4D97-AF65-F5344CB8AC3E}">
        <p14:creationId xmlns:p14="http://schemas.microsoft.com/office/powerpoint/2010/main" val="22557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/>
          <p:cNvSpPr txBox="1">
            <a:spLocks/>
          </p:cNvSpPr>
          <p:nvPr/>
        </p:nvSpPr>
        <p:spPr>
          <a:xfrm>
            <a:off x="0" y="1268760"/>
            <a:ext cx="9144000" cy="4896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95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85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92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7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2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34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-17883" y="0"/>
            <a:ext cx="9144000" cy="936104"/>
          </a:xfrm>
        </p:spPr>
        <p:txBody>
          <a:bodyPr/>
          <a:lstStyle/>
          <a:p>
            <a:pPr algn="ctr"/>
            <a:r>
              <a:rPr lang="it-IT" dirty="0">
                <a:solidFill>
                  <a:srgbClr val="92D050"/>
                </a:solidFill>
              </a:rPr>
              <a:t>Teck </a:t>
            </a:r>
            <a:r>
              <a:rPr lang="it-IT" dirty="0" err="1">
                <a:solidFill>
                  <a:srgbClr val="92D050"/>
                </a:solidFill>
              </a:rPr>
              <a:t>Stack</a:t>
            </a:r>
            <a:endParaRPr lang="it-IT" dirty="0">
              <a:solidFill>
                <a:srgbClr val="92D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9512" y="1268760"/>
            <a:ext cx="6400800" cy="554461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Linguaggio di programmazione:  </a:t>
            </a:r>
            <a:r>
              <a:rPr lang="it-IT" sz="2200" dirty="0" err="1">
                <a:solidFill>
                  <a:schemeClr val="tx1"/>
                </a:solidFill>
              </a:rPr>
              <a:t>Kotlin</a:t>
            </a: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IDE di sviluppo: </a:t>
            </a:r>
            <a:r>
              <a:rPr lang="it-IT" sz="2200" dirty="0" err="1">
                <a:solidFill>
                  <a:schemeClr val="tx1"/>
                </a:solidFill>
              </a:rPr>
              <a:t>Android</a:t>
            </a:r>
            <a:r>
              <a:rPr lang="it-IT" sz="2200" dirty="0">
                <a:solidFill>
                  <a:schemeClr val="tx1"/>
                </a:solidFill>
              </a:rPr>
              <a:t> studio</a:t>
            </a: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API Service: </a:t>
            </a:r>
            <a:r>
              <a:rPr lang="it-IT" sz="2200" dirty="0" err="1">
                <a:solidFill>
                  <a:schemeClr val="tx1"/>
                </a:solidFill>
              </a:rPr>
              <a:t>OpenFreeMap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Overpass</a:t>
            </a:r>
            <a:r>
              <a:rPr lang="it-IT" sz="2200" dirty="0">
                <a:solidFill>
                  <a:schemeClr val="tx1"/>
                </a:solidFill>
              </a:rPr>
              <a:t> API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tx1"/>
                </a:solidFill>
              </a:rPr>
              <a:t>Tool</a:t>
            </a:r>
            <a:r>
              <a:rPr lang="it-IT" sz="2200" b="1" dirty="0">
                <a:solidFill>
                  <a:schemeClr val="tx1"/>
                </a:solidFill>
              </a:rPr>
              <a:t> di sviluppo: </a:t>
            </a:r>
            <a:r>
              <a:rPr lang="it-IT" sz="2200" dirty="0" err="1">
                <a:solidFill>
                  <a:schemeClr val="tx1"/>
                </a:solidFill>
              </a:rPr>
              <a:t>Git</a:t>
            </a:r>
            <a:r>
              <a:rPr lang="it-IT" sz="2200" dirty="0">
                <a:solidFill>
                  <a:schemeClr val="tx1"/>
                </a:solidFill>
              </a:rPr>
              <a:t> &amp; </a:t>
            </a:r>
            <a:r>
              <a:rPr lang="it-IT" sz="2200" dirty="0" err="1">
                <a:solidFill>
                  <a:schemeClr val="tx1"/>
                </a:solidFill>
              </a:rPr>
              <a:t>gitHub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Docker</a:t>
            </a:r>
            <a:endParaRPr lang="it-IT" sz="2200" dirty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62" y="1052736"/>
            <a:ext cx="18050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29" y="2276872"/>
            <a:ext cx="980728" cy="980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037" y="3443230"/>
            <a:ext cx="1267604" cy="1193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959706"/>
            <a:ext cx="1007054" cy="100705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165" y="5105848"/>
            <a:ext cx="819552" cy="7767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92" y="5106964"/>
            <a:ext cx="1253929" cy="82115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4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rgbClr val="92D050"/>
                </a:solidFill>
              </a:rPr>
              <a:t>Diagramma Caso D’uso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96752"/>
            <a:ext cx="6120680" cy="4629348"/>
          </a:xfrm>
        </p:spPr>
      </p:pic>
      <p:sp>
        <p:nvSpPr>
          <p:cNvPr id="5" name="CasellaDiTesto 4"/>
          <p:cNvSpPr txBox="1"/>
          <p:nvPr/>
        </p:nvSpPr>
        <p:spPr>
          <a:xfrm>
            <a:off x="1475656" y="5733256"/>
            <a:ext cx="63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Attori</a:t>
            </a:r>
            <a:r>
              <a:rPr lang="it-IT" dirty="0"/>
              <a:t>: Utente, Amministratore;</a:t>
            </a:r>
          </a:p>
          <a:p>
            <a:r>
              <a:rPr lang="it-IT" b="1" dirty="0"/>
              <a:t>Funzionalità</a:t>
            </a:r>
            <a:r>
              <a:rPr lang="it-IT" dirty="0"/>
              <a:t>: Effettuare il login, avere acceso all’utilizzo dell’API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1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</TotalTime>
  <Words>310</Words>
  <Application>Microsoft Office PowerPoint</Application>
  <PresentationFormat>Presentazione su schermo (4:3)</PresentationFormat>
  <Paragraphs>47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19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Teck Stack</vt:lpstr>
      <vt:lpstr>Diagramma Caso D’uso</vt:lpstr>
      <vt:lpstr>Diagramma di sequenza</vt:lpstr>
      <vt:lpstr>Diagramma delle classi</vt:lpstr>
      <vt:lpstr>Soluzione Proposta</vt:lpstr>
      <vt:lpstr>Soluzione Proposta</vt:lpstr>
      <vt:lpstr>Soluzione Proposta</vt:lpstr>
      <vt:lpstr>Soluzione Proposta</vt:lpstr>
      <vt:lpstr>Soluzione Proposta</vt:lpstr>
      <vt:lpstr>Soluzione Proposta</vt:lpstr>
      <vt:lpstr>Soluzione Proposta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Teck Stack</dc:title>
  <dc:creator>Alessandro Pio Casto</dc:creator>
  <cp:lastModifiedBy>Alessandro Pio Casto</cp:lastModifiedBy>
  <cp:revision>36</cp:revision>
  <dcterms:created xsi:type="dcterms:W3CDTF">2026-01-07T16:32:14Z</dcterms:created>
  <dcterms:modified xsi:type="dcterms:W3CDTF">2026-01-09T16:42:50Z</dcterms:modified>
</cp:coreProperties>
</file>